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61" r:id="rId4"/>
    <p:sldId id="259" r:id="rId5"/>
    <p:sldId id="264" r:id="rId6"/>
    <p:sldId id="265" r:id="rId7"/>
    <p:sldId id="280" r:id="rId8"/>
    <p:sldId id="281" r:id="rId9"/>
    <p:sldId id="27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14F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AA59448-0CB2-497A-8322-F30D21C881D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CE29755-A709-416D-BAE9-E2836D1E9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0_6260a_b2f48f38_L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tretch>
            <a:fillRect/>
          </a:stretch>
        </p:blipFill>
        <p:spPr>
          <a:xfrm>
            <a:off x="-2268760" y="-99392"/>
            <a:ext cx="13969552" cy="63492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836712" y="1966653"/>
            <a:ext cx="10044608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2400" b="1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7</a:t>
            </a:r>
            <a:r>
              <a:rPr kumimoji="0" lang="tt-RU" sz="2400" b="1" i="0" u="none" strike="noStrike" normalizeH="0" baseline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нче </a:t>
            </a:r>
            <a:r>
              <a:rPr kumimoji="0" lang="tt-RU" sz="2400" b="1" i="0" u="none" strike="noStrike" normalizeH="0" baseline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сыйныф укучысы</a:t>
            </a:r>
          </a:p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b="1" dirty="0" smtClean="0">
                <a:ln/>
                <a:solidFill>
                  <a:schemeClr val="accent3"/>
                </a:solidFill>
                <a:latin typeface="Arial" pitchFamily="34" charset="0"/>
              </a:rPr>
              <a:t>Габдрахманова Язилә</a:t>
            </a:r>
            <a:r>
              <a:rPr lang="tt-RU" sz="2800" b="1" dirty="0" smtClean="0">
                <a:ln/>
                <a:solidFill>
                  <a:schemeClr val="accent3"/>
                </a:solidFill>
                <a:latin typeface="Arial" pitchFamily="34" charset="0"/>
              </a:rPr>
              <a:t>нең</a:t>
            </a:r>
            <a:r>
              <a:rPr lang="tt-RU" sz="4400" b="1" dirty="0" smtClean="0">
                <a:ln/>
                <a:solidFill>
                  <a:schemeClr val="accent3"/>
                </a:solidFill>
                <a:latin typeface="Arial" pitchFamily="34" charset="0"/>
              </a:rPr>
              <a:t>  </a:t>
            </a:r>
            <a:endParaRPr kumimoji="0" lang="ru-RU" sz="4400" b="1" i="0" u="none" strike="noStrike" normalizeH="0" baseline="0" dirty="0" smtClean="0">
              <a:ln/>
              <a:solidFill>
                <a:schemeClr val="accent3"/>
              </a:solidFill>
              <a:latin typeface="Arial" pitchFamily="34" charset="0"/>
            </a:endParaRPr>
          </a:p>
          <a:p>
            <a:pPr algn="ctr"/>
            <a:r>
              <a:rPr lang="tt-RU" sz="4400" b="1" dirty="0" smtClean="0">
                <a:ln/>
                <a:solidFill>
                  <a:schemeClr val="accent3"/>
                </a:solidFill>
              </a:rPr>
              <a:t>                   фәнни эше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03648" y="155679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t-RU" sz="2400" dirty="0" smtClean="0">
              <a:latin typeface="Arial Black" pitchFamily="34" charset="0"/>
            </a:endParaRPr>
          </a:p>
        </p:txBody>
      </p:sp>
      <p:pic>
        <p:nvPicPr>
          <p:cNvPr id="8" name="Рисунок 7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-121086" y="1"/>
            <a:ext cx="3226128" cy="620688"/>
          </a:xfrm>
          <a:prstGeom prst="rect">
            <a:avLst/>
          </a:prstGeom>
        </p:spPr>
      </p:pic>
      <p:pic>
        <p:nvPicPr>
          <p:cNvPr id="10" name="Рисунок 9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2831242" y="1"/>
            <a:ext cx="3226128" cy="620688"/>
          </a:xfrm>
          <a:prstGeom prst="rect">
            <a:avLst/>
          </a:prstGeom>
        </p:spPr>
      </p:pic>
      <p:pic>
        <p:nvPicPr>
          <p:cNvPr id="11" name="Рисунок 10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5788826" y="1"/>
            <a:ext cx="3355173" cy="620688"/>
          </a:xfrm>
          <a:prstGeom prst="rect">
            <a:avLst/>
          </a:prstGeom>
        </p:spPr>
      </p:pic>
      <p:pic>
        <p:nvPicPr>
          <p:cNvPr id="17" name="Рисунок 16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3347864" y="4075014"/>
            <a:ext cx="2448272" cy="5170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764704" y="4774556"/>
            <a:ext cx="1004460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kumimoji="0" lang="tt-RU" sz="2400" b="1" i="0" u="none" strike="noStrike" normalizeH="0" baseline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Фәнни җитәкче:</a:t>
            </a:r>
          </a:p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kumimoji="0" lang="tt-RU" sz="2400" b="1" i="0" u="none" strike="noStrike" normalizeH="0" baseline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tt-RU" sz="4000" b="1" i="0" u="none" strike="noStrike" normalizeH="0" baseline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Җиһангәрәева</a:t>
            </a:r>
            <a:r>
              <a:rPr kumimoji="0" lang="tt-RU" sz="4000" b="1" i="0" u="none" strike="noStrike" normalizeH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tt-RU" sz="4000" b="1" i="0" u="none" strike="noStrike" normalizeH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Т.Р.</a:t>
            </a:r>
            <a:endParaRPr lang="tt-RU" sz="4000" b="1" dirty="0" smtClean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0_6260a_b2f48f38_L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tretch>
            <a:fillRect/>
          </a:stretch>
        </p:blipFill>
        <p:spPr>
          <a:xfrm>
            <a:off x="-2268760" y="-99392"/>
            <a:ext cx="13969552" cy="63492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4332" y="2346243"/>
            <a:ext cx="8015336" cy="255454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tt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“Гөлҗәннәтнең җәннәте” </a:t>
            </a:r>
            <a:endParaRPr lang="tt-RU" sz="4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tt-RU" sz="4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tt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әсәре </a:t>
            </a:r>
            <a:r>
              <a:rPr lang="tt-RU" sz="4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</a:p>
          <a:p>
            <a:pPr algn="ctr"/>
            <a:r>
              <a:rPr lang="tt-RU" sz="4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tt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татар трагикомедиясе </a:t>
            </a:r>
            <a:endParaRPr lang="tt-RU" sz="4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tt-RU" sz="4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tt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үрнәге </a:t>
            </a:r>
            <a:endParaRPr lang="ru-RU" sz="4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Рисунок 7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-121086" y="1"/>
            <a:ext cx="3226128" cy="620688"/>
          </a:xfrm>
          <a:prstGeom prst="rect">
            <a:avLst/>
          </a:prstGeom>
        </p:spPr>
      </p:pic>
      <p:pic>
        <p:nvPicPr>
          <p:cNvPr id="10" name="Рисунок 9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2831242" y="1"/>
            <a:ext cx="3226128" cy="620688"/>
          </a:xfrm>
          <a:prstGeom prst="rect">
            <a:avLst/>
          </a:prstGeom>
        </p:spPr>
      </p:pic>
      <p:pic>
        <p:nvPicPr>
          <p:cNvPr id="11" name="Рисунок 10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5788826" y="1"/>
            <a:ext cx="3355173" cy="620688"/>
          </a:xfrm>
          <a:prstGeom prst="rect">
            <a:avLst/>
          </a:prstGeom>
        </p:spPr>
      </p:pic>
      <p:pic>
        <p:nvPicPr>
          <p:cNvPr id="15" name="Рисунок 14" descr="f925902c0e4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379467" y="5357802"/>
            <a:ext cx="1764533" cy="1500198"/>
          </a:xfrm>
          <a:prstGeom prst="rect">
            <a:avLst/>
          </a:prstGeom>
        </p:spPr>
      </p:pic>
      <p:pic>
        <p:nvPicPr>
          <p:cNvPr id="17" name="Рисунок 16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3419872" y="5589240"/>
            <a:ext cx="2448272" cy="517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0_6260a_b2f48f38_L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tretch>
            <a:fillRect/>
          </a:stretch>
        </p:blipFill>
        <p:spPr>
          <a:xfrm>
            <a:off x="-2268760" y="0"/>
            <a:ext cx="13969552" cy="63492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1340768"/>
            <a:ext cx="6192688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indent="28575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b="1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МАКСАТ</a:t>
            </a:r>
            <a:r>
              <a:rPr kumimoji="0" lang="tt-RU" sz="4400" b="1" i="0" u="none" strike="noStrike" normalizeH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:</a:t>
            </a:r>
            <a:endParaRPr lang="tt-RU" sz="4400" b="1" dirty="0" smtClean="0">
              <a:ln/>
              <a:solidFill>
                <a:schemeClr val="accent3"/>
              </a:solidFill>
              <a:latin typeface="Arial" pitchFamily="34" charset="0"/>
              <a:ea typeface="Times New Roman" pitchFamily="18" charset="0"/>
            </a:endParaRPr>
          </a:p>
          <a:p>
            <a:pPr lvl="0" indent="28575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kumimoji="0" lang="tt-RU" sz="4400" b="1" i="0" u="none" strike="noStrike" normalizeH="0" baseline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       </a:t>
            </a:r>
            <a:endParaRPr kumimoji="0" lang="ru-RU" sz="4400" b="1" i="0" u="none" strike="noStrike" normalizeH="0" baseline="0" dirty="0" smtClean="0">
              <a:ln/>
              <a:solidFill>
                <a:schemeClr val="accent3"/>
              </a:solidFill>
              <a:latin typeface="Arial" pitchFamily="34" charset="0"/>
            </a:endParaRPr>
          </a:p>
          <a:p>
            <a:pPr lvl="0" indent="2857500" algn="just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b="1" dirty="0" smtClean="0">
                <a:ln/>
                <a:solidFill>
                  <a:schemeClr val="accent3"/>
                </a:solidFill>
                <a:latin typeface="Arial" pitchFamily="34" charset="0"/>
              </a:rPr>
              <a:t> </a:t>
            </a:r>
            <a:endParaRPr kumimoji="0" lang="ru-RU" sz="4400" b="1" i="0" u="none" strike="noStrike" normalizeH="0" baseline="0" dirty="0" smtClean="0">
              <a:ln/>
              <a:solidFill>
                <a:schemeClr val="accent3"/>
              </a:solidFill>
              <a:latin typeface="Arial" pitchFamily="34" charset="0"/>
            </a:endParaRPr>
          </a:p>
          <a:p>
            <a:pPr algn="just"/>
            <a:endParaRPr lang="tt-RU" sz="4400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155679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t-RU" sz="2400" dirty="0" smtClean="0">
              <a:latin typeface="Arial Black" pitchFamily="34" charset="0"/>
            </a:endParaRPr>
          </a:p>
        </p:txBody>
      </p:sp>
      <p:pic>
        <p:nvPicPr>
          <p:cNvPr id="8" name="Рисунок 7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-121086" y="1"/>
            <a:ext cx="3226128" cy="620688"/>
          </a:xfrm>
          <a:prstGeom prst="rect">
            <a:avLst/>
          </a:prstGeom>
        </p:spPr>
      </p:pic>
      <p:pic>
        <p:nvPicPr>
          <p:cNvPr id="10" name="Рисунок 9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2831242" y="1"/>
            <a:ext cx="3226128" cy="620688"/>
          </a:xfrm>
          <a:prstGeom prst="rect">
            <a:avLst/>
          </a:prstGeom>
        </p:spPr>
      </p:pic>
      <p:pic>
        <p:nvPicPr>
          <p:cNvPr id="11" name="Рисунок 10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5788826" y="1"/>
            <a:ext cx="3355173" cy="620688"/>
          </a:xfrm>
          <a:prstGeom prst="rect">
            <a:avLst/>
          </a:prstGeom>
        </p:spPr>
      </p:pic>
      <p:pic>
        <p:nvPicPr>
          <p:cNvPr id="15" name="Рисунок 14" descr="f925902c0e4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534210" y="5489364"/>
            <a:ext cx="1609790" cy="1368636"/>
          </a:xfrm>
          <a:prstGeom prst="rect">
            <a:avLst/>
          </a:prstGeom>
        </p:spPr>
      </p:pic>
      <p:pic>
        <p:nvPicPr>
          <p:cNvPr id="17" name="Рисунок 16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3131840" y="5445224"/>
            <a:ext cx="2448272" cy="51706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3204864" y="2341515"/>
            <a:ext cx="135375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575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dirty="0">
                <a:latin typeface="Verdana" panose="020B0604030504040204" pitchFamily="34" charset="0"/>
                <a:ea typeface="Verdana" panose="020B0604030504040204" pitchFamily="34" charset="0"/>
              </a:rPr>
              <a:t>“Гөлҗәннәтнең җәннәте” </a:t>
            </a:r>
            <a:endParaRPr lang="tt-RU" sz="4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indent="28575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dirty="0" smtClean="0">
                <a:latin typeface="Verdana" panose="020B0604030504040204" pitchFamily="34" charset="0"/>
                <a:ea typeface="Verdana" panose="020B0604030504040204" pitchFamily="34" charset="0"/>
              </a:rPr>
              <a:t>әсәрен </a:t>
            </a:r>
          </a:p>
          <a:p>
            <a:pPr lvl="0" indent="28575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tt-RU" sz="4400" dirty="0">
                <a:latin typeface="Verdana" panose="020B0604030504040204" pitchFamily="34" charset="0"/>
                <a:ea typeface="Verdana" panose="020B0604030504040204" pitchFamily="34" charset="0"/>
              </a:rPr>
              <a:t>трагикомедия </a:t>
            </a:r>
            <a:r>
              <a:rPr lang="tt-RU" sz="4400" dirty="0" smtClean="0">
                <a:latin typeface="Verdana" panose="020B0604030504040204" pitchFamily="34" charset="0"/>
                <a:ea typeface="Verdana" panose="020B0604030504040204" pitchFamily="34" charset="0"/>
              </a:rPr>
              <a:t>буларак </a:t>
            </a:r>
          </a:p>
          <a:p>
            <a:pPr lvl="0" indent="28575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dirty="0" smtClean="0">
                <a:latin typeface="Verdana" panose="020B0604030504040204" pitchFamily="34" charset="0"/>
                <a:ea typeface="Verdana" panose="020B0604030504040204" pitchFamily="34" charset="0"/>
              </a:rPr>
              <a:t>өйрәнү</a:t>
            </a:r>
            <a:endParaRPr kumimoji="0" lang="tt-RU" sz="4400" i="0" u="none" strike="noStrike" normalizeH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1124744"/>
            <a:ext cx="8229600" cy="1399032"/>
          </a:xfrm>
        </p:spPr>
        <p:txBody>
          <a:bodyPr/>
          <a:lstStyle/>
          <a:p>
            <a:r>
              <a:rPr lang="tt-RU" b="1" dirty="0" smtClean="0"/>
              <a:t>Бурычлар: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348880"/>
            <a:ext cx="8229600" cy="5256584"/>
          </a:xfrm>
        </p:spPr>
        <p:txBody>
          <a:bodyPr>
            <a:normAutofit/>
          </a:bodyPr>
          <a:lstStyle/>
          <a:p>
            <a:pPr algn="ctr"/>
            <a:r>
              <a:rPr lang="tt-RU" sz="3200" dirty="0">
                <a:latin typeface="Verdana" panose="020B0604030504040204" pitchFamily="34" charset="0"/>
                <a:ea typeface="Verdana" panose="020B0604030504040204" pitchFamily="34" charset="0"/>
              </a:rPr>
              <a:t>1) драматургиядә трагикомедия жанрын </a:t>
            </a:r>
            <a:r>
              <a:rPr lang="tt-RU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өйрәнү</a:t>
            </a:r>
          </a:p>
          <a:p>
            <a:pPr algn="ctr"/>
            <a:endParaRPr lang="tt-RU" sz="3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tt-RU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tt-RU" sz="3200" dirty="0">
                <a:latin typeface="Verdana" panose="020B0604030504040204" pitchFamily="34" charset="0"/>
                <a:ea typeface="Verdana" panose="020B0604030504040204" pitchFamily="34" charset="0"/>
              </a:rPr>
              <a:t>) “Гөлҗәннәтнең җәннәте”  әсәре мисалында трагикомедиядә комедия һәм трагедия  сыйфатларын аерып  өйрәнү.</a:t>
            </a:r>
            <a:endParaRPr lang="ru-RU" sz="32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Рисунок 7" descr="0_6260a_b2f48f38_L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tretch>
            <a:fillRect/>
          </a:stretch>
        </p:blipFill>
        <p:spPr>
          <a:xfrm>
            <a:off x="-2340768" y="-99392"/>
            <a:ext cx="14257584" cy="6349207"/>
          </a:xfrm>
          <a:prstGeom prst="rect">
            <a:avLst/>
          </a:prstGeom>
        </p:spPr>
      </p:pic>
      <p:pic>
        <p:nvPicPr>
          <p:cNvPr id="9" name="Рисунок 8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-121086" y="1"/>
            <a:ext cx="3226128" cy="620688"/>
          </a:xfrm>
          <a:prstGeom prst="rect">
            <a:avLst/>
          </a:prstGeom>
        </p:spPr>
      </p:pic>
      <p:pic>
        <p:nvPicPr>
          <p:cNvPr id="10" name="Рисунок 9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2831242" y="1"/>
            <a:ext cx="3226128" cy="620688"/>
          </a:xfrm>
          <a:prstGeom prst="rect">
            <a:avLst/>
          </a:prstGeom>
        </p:spPr>
      </p:pic>
      <p:pic>
        <p:nvPicPr>
          <p:cNvPr id="11" name="Рисунок 10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5788826" y="1"/>
            <a:ext cx="3355173" cy="620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279" y="620688"/>
            <a:ext cx="8322096" cy="785242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4400" b="1" dirty="0" smtClean="0">
                <a:ln/>
                <a:solidFill>
                  <a:schemeClr val="accent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Эшнең структур төзелеше</a:t>
            </a:r>
            <a:endParaRPr lang="ru-RU" sz="4400" b="1" dirty="0">
              <a:ln/>
              <a:solidFill>
                <a:schemeClr val="accent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392" y="1191363"/>
            <a:ext cx="8015871" cy="5040560"/>
          </a:xfrm>
        </p:spPr>
        <p:txBody>
          <a:bodyPr>
            <a:normAutofit fontScale="92500" lnSpcReduction="20000"/>
          </a:bodyPr>
          <a:lstStyle/>
          <a:p>
            <a:pPr marL="64008" indent="0">
              <a:buNone/>
            </a:pPr>
            <a:r>
              <a:rPr lang="tt-RU" b="1" dirty="0"/>
              <a:t> </a:t>
            </a:r>
            <a:endParaRPr lang="ru-RU" dirty="0"/>
          </a:p>
          <a:p>
            <a:pPr marL="64008" indent="0">
              <a:buNone/>
            </a:pPr>
            <a:r>
              <a:rPr lang="tt-RU" b="1" dirty="0"/>
              <a:t> </a:t>
            </a:r>
            <a:endParaRPr lang="ru-RU" dirty="0"/>
          </a:p>
          <a:p>
            <a:pPr marL="64008" indent="0" algn="ctr">
              <a:buNone/>
            </a:pPr>
            <a:r>
              <a:rPr lang="tt-RU" sz="2600" dirty="0" smtClean="0">
                <a:latin typeface="Verdana" panose="020B0604030504040204" pitchFamily="34" charset="0"/>
                <a:ea typeface="Verdana" panose="020B0604030504040204" pitchFamily="34" charset="0"/>
              </a:rPr>
              <a:t>Кереш</a:t>
            </a:r>
          </a:p>
          <a:p>
            <a:pPr marL="64008" indent="0" algn="ctr">
              <a:buNone/>
            </a:pPr>
            <a:r>
              <a:rPr lang="tt-RU" sz="2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tt-RU" sz="26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ru-RU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4008" indent="0" algn="ctr">
              <a:buNone/>
            </a:pPr>
            <a:r>
              <a:rPr lang="tt-RU" sz="2600" dirty="0">
                <a:latin typeface="Verdana" panose="020B0604030504040204" pitchFamily="34" charset="0"/>
                <a:ea typeface="Verdana" panose="020B0604030504040204" pitchFamily="34" charset="0"/>
              </a:rPr>
              <a:t>Беренче бүлек </a:t>
            </a:r>
            <a:endParaRPr lang="ru-RU" sz="2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4008" indent="0" algn="ctr">
              <a:buNone/>
            </a:pPr>
            <a:r>
              <a:rPr lang="tt-RU" sz="2600" dirty="0" smtClean="0">
                <a:latin typeface="Verdana" panose="020B0604030504040204" pitchFamily="34" charset="0"/>
                <a:ea typeface="Verdana" panose="020B0604030504040204" pitchFamily="34" charset="0"/>
              </a:rPr>
              <a:t>“</a:t>
            </a:r>
            <a:r>
              <a:rPr lang="tt-RU" sz="2600" dirty="0">
                <a:latin typeface="Verdana" panose="020B0604030504040204" pitchFamily="34" charset="0"/>
                <a:ea typeface="Verdana" panose="020B0604030504040204" pitchFamily="34" charset="0"/>
              </a:rPr>
              <a:t>Гөлҗәннәтнең җәннәте”  </a:t>
            </a:r>
            <a:r>
              <a:rPr lang="tt-RU" sz="2600" dirty="0" smtClean="0">
                <a:latin typeface="Verdana" panose="020B0604030504040204" pitchFamily="34" charset="0"/>
                <a:ea typeface="Verdana" panose="020B0604030504040204" pitchFamily="34" charset="0"/>
              </a:rPr>
              <a:t>пьесасы – трагикомедия </a:t>
            </a:r>
            <a:r>
              <a:rPr lang="tt-RU" sz="26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ru-RU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4008" indent="0" algn="ctr">
              <a:buNone/>
            </a:pPr>
            <a:endParaRPr lang="tt-RU" sz="2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4008" indent="0" algn="ctr">
              <a:buNone/>
            </a:pPr>
            <a:r>
              <a:rPr lang="tt-RU" sz="2600" dirty="0" smtClean="0">
                <a:latin typeface="Verdana" panose="020B0604030504040204" pitchFamily="34" charset="0"/>
                <a:ea typeface="Verdana" panose="020B0604030504040204" pitchFamily="34" charset="0"/>
              </a:rPr>
              <a:t>Икенче бүлек</a:t>
            </a:r>
            <a:endParaRPr lang="ru-RU" sz="2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4008" indent="0" algn="ctr">
              <a:buNone/>
            </a:pPr>
            <a:r>
              <a:rPr lang="tt-RU" sz="2600" dirty="0" smtClean="0">
                <a:latin typeface="Verdana" panose="020B0604030504040204" pitchFamily="34" charset="0"/>
                <a:ea typeface="Verdana" panose="020B0604030504040204" pitchFamily="34" charset="0"/>
              </a:rPr>
              <a:t>Пьесада </a:t>
            </a:r>
            <a:r>
              <a:rPr lang="tt-RU" sz="2600" dirty="0">
                <a:latin typeface="Verdana" panose="020B0604030504040204" pitchFamily="34" charset="0"/>
                <a:ea typeface="Verdana" panose="020B0604030504040204" pitchFamily="34" charset="0"/>
              </a:rPr>
              <a:t>трагедия һәм комедиянең бирелеше  </a:t>
            </a:r>
            <a:endParaRPr lang="ru-RU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4008" indent="0" algn="ctr">
              <a:buNone/>
            </a:pPr>
            <a:r>
              <a:rPr lang="tt-RU" sz="26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ru-RU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4008" indent="0" algn="ctr">
              <a:buNone/>
            </a:pPr>
            <a:r>
              <a:rPr lang="tt-RU" sz="2600" dirty="0">
                <a:latin typeface="Verdana" panose="020B0604030504040204" pitchFamily="34" charset="0"/>
                <a:ea typeface="Verdana" panose="020B0604030504040204" pitchFamily="34" charset="0"/>
              </a:rPr>
              <a:t>Йомгак  </a:t>
            </a:r>
            <a:endParaRPr lang="ru-RU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4008" indent="0" algn="ctr">
              <a:buNone/>
            </a:pPr>
            <a:r>
              <a:rPr lang="tt-RU" sz="2600" dirty="0" smtClean="0">
                <a:latin typeface="Verdana" panose="020B0604030504040204" pitchFamily="34" charset="0"/>
                <a:ea typeface="Verdana" panose="020B0604030504040204" pitchFamily="34" charset="0"/>
              </a:rPr>
              <a:t>Әдәбият</a:t>
            </a:r>
            <a:endParaRPr lang="ru-RU" sz="26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6260a_b2f48f38_L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rcRect b="69379"/>
          <a:stretch>
            <a:fillRect/>
          </a:stretch>
        </p:blipFill>
        <p:spPr>
          <a:xfrm>
            <a:off x="-3204864" y="-171400"/>
            <a:ext cx="1526569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0" y="0"/>
            <a:ext cx="3226128" cy="620688"/>
          </a:xfrm>
          <a:prstGeom prst="rect">
            <a:avLst/>
          </a:prstGeom>
        </p:spPr>
      </p:pic>
      <p:pic>
        <p:nvPicPr>
          <p:cNvPr id="6" name="Рисунок 5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2831242" y="1"/>
            <a:ext cx="3226128" cy="620688"/>
          </a:xfrm>
          <a:prstGeom prst="rect">
            <a:avLst/>
          </a:prstGeom>
        </p:spPr>
      </p:pic>
      <p:pic>
        <p:nvPicPr>
          <p:cNvPr id="7" name="Рисунок 6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5788826" y="1"/>
            <a:ext cx="3355173" cy="6206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132856"/>
            <a:ext cx="7488832" cy="5256584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just">
              <a:buNone/>
            </a:pPr>
            <a:endParaRPr lang="tt-RU" sz="4800" b="1" i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t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4500" b="1" i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064930"/>
            <a:ext cx="8748464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1" algn="ctr"/>
            <a:r>
              <a:rPr lang="ru-RU" sz="4000" b="1" i="1" dirty="0" err="1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Нәтиҗәләр</a:t>
            </a:r>
            <a:r>
              <a:rPr lang="ru-RU" sz="4000" b="1" i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9572" y="1910114"/>
            <a:ext cx="79563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t-RU" sz="28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1.</a:t>
            </a:r>
          </a:p>
          <a:p>
            <a:pPr lvl="0" algn="ctr"/>
            <a:endParaRPr lang="tt-RU" sz="28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ctr"/>
            <a:r>
              <a:rPr lang="tt-RU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Ю.Әминевнең  </a:t>
            </a:r>
            <a:r>
              <a:rPr lang="tt-RU" sz="2800" dirty="0">
                <a:latin typeface="Verdana" panose="020B0604030504040204" pitchFamily="34" charset="0"/>
                <a:ea typeface="Verdana" panose="020B0604030504040204" pitchFamily="34" charset="0"/>
              </a:rPr>
              <a:t>“Гөлҗәннәтнең җәннәте” әсәрендә трагикомедиягә хас барлык сыйфатлар да бар. </a:t>
            </a:r>
            <a:endParaRPr lang="tt-RU" sz="28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ctr"/>
            <a:r>
              <a:rPr lang="tt-RU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Автор </a:t>
            </a:r>
            <a:r>
              <a:rPr lang="tt-RU" sz="2800" dirty="0">
                <a:latin typeface="Verdana" panose="020B0604030504040204" pitchFamily="34" charset="0"/>
                <a:ea typeface="Verdana" panose="020B0604030504040204" pitchFamily="34" charset="0"/>
              </a:rPr>
              <a:t>Гөлҗәннәт образы  ярдәмендә тормыш фаҗигасен көлкеле итеп бирә</a:t>
            </a:r>
            <a:r>
              <a:rPr lang="tt-RU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tt-RU" sz="2800" dirty="0">
                <a:latin typeface="Verdana" panose="020B0604030504040204" pitchFamily="34" charset="0"/>
                <a:ea typeface="Verdana" panose="020B0604030504040204" pitchFamily="34" charset="0"/>
              </a:rPr>
              <a:t>Тамашачыны  уйланырга мәҗбүр итә. </a:t>
            </a:r>
            <a:endParaRPr lang="tt-RU" sz="28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ctr"/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6260a_b2f48f38_L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rcRect b="69379"/>
          <a:stretch>
            <a:fillRect/>
          </a:stretch>
        </p:blipFill>
        <p:spPr>
          <a:xfrm>
            <a:off x="-3204864" y="-171400"/>
            <a:ext cx="1526569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0" y="0"/>
            <a:ext cx="3226128" cy="620688"/>
          </a:xfrm>
          <a:prstGeom prst="rect">
            <a:avLst/>
          </a:prstGeom>
        </p:spPr>
      </p:pic>
      <p:pic>
        <p:nvPicPr>
          <p:cNvPr id="6" name="Рисунок 5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2831242" y="1"/>
            <a:ext cx="3226128" cy="620688"/>
          </a:xfrm>
          <a:prstGeom prst="rect">
            <a:avLst/>
          </a:prstGeom>
        </p:spPr>
      </p:pic>
      <p:pic>
        <p:nvPicPr>
          <p:cNvPr id="7" name="Рисунок 6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5788826" y="1"/>
            <a:ext cx="3355173" cy="6206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132856"/>
            <a:ext cx="7488832" cy="5256584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just">
              <a:buNone/>
            </a:pPr>
            <a:endParaRPr lang="tt-RU" sz="4800" b="1" i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t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4500" b="1" i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036472"/>
            <a:ext cx="8748464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1" algn="ctr"/>
            <a:r>
              <a:rPr lang="ru-RU" sz="4000" b="1" i="1" dirty="0" err="1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Нәтиҗәләр</a:t>
            </a:r>
            <a:r>
              <a:rPr lang="ru-RU" sz="4000" b="1" i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8760" y="1832814"/>
            <a:ext cx="78843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t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</a:p>
          <a:p>
            <a:pPr lvl="0" algn="ctr"/>
            <a:endParaRPr lang="tt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tt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“Гөлҗәннәтнең </a:t>
            </a:r>
            <a:r>
              <a:rPr lang="tt-RU" sz="2800" dirty="0">
                <a:latin typeface="Arial" panose="020B0604020202020204" pitchFamily="34" charset="0"/>
                <a:cs typeface="Arial" panose="020B0604020202020204" pitchFamily="34" charset="0"/>
              </a:rPr>
              <a:t>җәннәте” пьесасында төп трагедия – бәхетле булырга бар шартлары булган Гөлҗәннәтнең бәхетсезлеге. </a:t>
            </a:r>
            <a:endParaRPr lang="tt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tt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tt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t-RU" sz="2800" dirty="0">
                <a:latin typeface="Arial" panose="020B0604020202020204" pitchFamily="34" charset="0"/>
                <a:cs typeface="Arial" panose="020B0604020202020204" pitchFamily="34" charset="0"/>
              </a:rPr>
              <a:t>Спектакльдәге комедиячел сыйфатларның барысы да Гөлҗәннәт образының үзенә тупланган. Аның холыксызлыгы, ялкау, эгоист булуы комик сурәтләрдә бирелә.  </a:t>
            </a:r>
            <a:endParaRPr lang="tt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04189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6260a_b2f48f38_L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rcRect b="69379"/>
          <a:stretch>
            <a:fillRect/>
          </a:stretch>
        </p:blipFill>
        <p:spPr>
          <a:xfrm>
            <a:off x="-3204864" y="-171400"/>
            <a:ext cx="1526569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0" y="0"/>
            <a:ext cx="3226128" cy="620688"/>
          </a:xfrm>
          <a:prstGeom prst="rect">
            <a:avLst/>
          </a:prstGeom>
        </p:spPr>
      </p:pic>
      <p:pic>
        <p:nvPicPr>
          <p:cNvPr id="6" name="Рисунок 5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2831242" y="1"/>
            <a:ext cx="3226128" cy="620688"/>
          </a:xfrm>
          <a:prstGeom prst="rect">
            <a:avLst/>
          </a:prstGeom>
        </p:spPr>
      </p:pic>
      <p:pic>
        <p:nvPicPr>
          <p:cNvPr id="7" name="Рисунок 6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5788826" y="1"/>
            <a:ext cx="3355173" cy="6206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132856"/>
            <a:ext cx="7488832" cy="5256584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just">
              <a:buNone/>
            </a:pPr>
            <a:endParaRPr lang="tt-RU" sz="4800" b="1" i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t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4500" b="1" i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036472"/>
            <a:ext cx="8748464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1" algn="ctr"/>
            <a:r>
              <a:rPr lang="ru-RU" sz="4000" b="1" i="1" dirty="0" err="1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Нәтиҗәләр</a:t>
            </a:r>
            <a:r>
              <a:rPr lang="ru-RU" sz="4000" b="1" i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8760" y="1832814"/>
            <a:ext cx="78843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t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</a:p>
          <a:p>
            <a:pPr lvl="0" algn="ctr"/>
            <a:endParaRPr lang="tt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tt-RU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1966нчы елда ук язылган </a:t>
            </a:r>
            <a:r>
              <a:rPr lang="tt-RU" sz="3200" dirty="0">
                <a:latin typeface="Verdana" panose="020B0604030504040204" pitchFamily="34" charset="0"/>
                <a:ea typeface="Verdana" panose="020B0604030504040204" pitchFamily="34" charset="0"/>
              </a:rPr>
              <a:t>сәхнә әсәре булса да,  </a:t>
            </a:r>
            <a:r>
              <a:rPr lang="tt-RU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“</a:t>
            </a:r>
            <a:r>
              <a:rPr lang="tt-RU" sz="3200" dirty="0">
                <a:latin typeface="Verdana" panose="020B0604030504040204" pitchFamily="34" charset="0"/>
                <a:ea typeface="Verdana" panose="020B0604030504040204" pitchFamily="34" charset="0"/>
              </a:rPr>
              <a:t>Гөлҗәннәтнең җәннәте” трагикомедиясендә күтәрелгән проблемалар бүгенге көндә дә бик актуаль. </a:t>
            </a:r>
            <a:endParaRPr lang="ru-RU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64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0_6260a_b2f48f38_L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tretch>
            <a:fillRect/>
          </a:stretch>
        </p:blipFill>
        <p:spPr>
          <a:xfrm>
            <a:off x="-2412776" y="-99392"/>
            <a:ext cx="15265696" cy="7357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764704" y="2636912"/>
            <a:ext cx="11233248" cy="34778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indent="28575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b="1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Игътибарыгыз өчен</a:t>
            </a:r>
          </a:p>
          <a:p>
            <a:pPr lvl="0" indent="28575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b="1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 рәхмәт!</a:t>
            </a:r>
            <a:endParaRPr kumimoji="0" lang="tt-RU" sz="4400" b="1" i="0" u="none" strike="noStrike" normalizeH="0" dirty="0" smtClean="0">
              <a:ln/>
              <a:solidFill>
                <a:schemeClr val="accent3"/>
              </a:solidFill>
              <a:latin typeface="Arial" pitchFamily="34" charset="0"/>
              <a:ea typeface="Times New Roman" pitchFamily="18" charset="0"/>
            </a:endParaRPr>
          </a:p>
          <a:p>
            <a:pPr lvl="0" indent="28575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kumimoji="0" lang="tt-RU" sz="4400" b="1" i="0" u="none" strike="noStrike" normalizeH="0" baseline="0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</a:rPr>
              <a:t>       </a:t>
            </a:r>
            <a:endParaRPr kumimoji="0" lang="ru-RU" sz="4400" b="1" i="0" u="none" strike="noStrike" normalizeH="0" baseline="0" dirty="0" smtClean="0">
              <a:ln/>
              <a:solidFill>
                <a:schemeClr val="accent3"/>
              </a:solidFill>
              <a:latin typeface="Arial" pitchFamily="34" charset="0"/>
            </a:endParaRPr>
          </a:p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4400" b="1" dirty="0" smtClean="0">
                <a:ln/>
                <a:solidFill>
                  <a:schemeClr val="accent3"/>
                </a:solidFill>
                <a:latin typeface="Arial" pitchFamily="34" charset="0"/>
              </a:rPr>
              <a:t> </a:t>
            </a:r>
            <a:endParaRPr kumimoji="0" lang="ru-RU" sz="4400" b="1" i="0" u="none" strike="noStrike" normalizeH="0" baseline="0" dirty="0" smtClean="0">
              <a:ln/>
              <a:solidFill>
                <a:schemeClr val="accent3"/>
              </a:solidFill>
              <a:latin typeface="Arial" pitchFamily="34" charset="0"/>
            </a:endParaRPr>
          </a:p>
          <a:p>
            <a:pPr algn="ctr"/>
            <a:endParaRPr lang="tt-RU" sz="4400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155679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t-RU" sz="2400" dirty="0" smtClean="0">
              <a:latin typeface="Arial Black" pitchFamily="34" charset="0"/>
            </a:endParaRPr>
          </a:p>
        </p:txBody>
      </p:sp>
      <p:pic>
        <p:nvPicPr>
          <p:cNvPr id="8" name="Рисунок 7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-121086" y="1"/>
            <a:ext cx="3226128" cy="620688"/>
          </a:xfrm>
          <a:prstGeom prst="rect">
            <a:avLst/>
          </a:prstGeom>
        </p:spPr>
      </p:pic>
      <p:pic>
        <p:nvPicPr>
          <p:cNvPr id="10" name="Рисунок 9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2831242" y="1"/>
            <a:ext cx="3226128" cy="620688"/>
          </a:xfrm>
          <a:prstGeom prst="rect">
            <a:avLst/>
          </a:prstGeom>
        </p:spPr>
      </p:pic>
      <p:pic>
        <p:nvPicPr>
          <p:cNvPr id="11" name="Рисунок 10" descr="f925902c0e42.png"/>
          <p:cNvPicPr>
            <a:picLocks noChangeAspect="1"/>
          </p:cNvPicPr>
          <p:nvPr/>
        </p:nvPicPr>
        <p:blipFill>
          <a:blip r:embed="rId3" cstate="print"/>
          <a:srcRect t="72042"/>
          <a:stretch>
            <a:fillRect/>
          </a:stretch>
        </p:blipFill>
        <p:spPr>
          <a:xfrm>
            <a:off x="5788826" y="1"/>
            <a:ext cx="3355173" cy="620688"/>
          </a:xfrm>
          <a:prstGeom prst="rect">
            <a:avLst/>
          </a:prstGeom>
        </p:spPr>
      </p:pic>
      <p:pic>
        <p:nvPicPr>
          <p:cNvPr id="15" name="Рисунок 14" descr="f925902c0e4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7110691" y="4824691"/>
            <a:ext cx="2197940" cy="1868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296</TotalTime>
  <Words>180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Яркая</vt:lpstr>
      <vt:lpstr>Слайд 1</vt:lpstr>
      <vt:lpstr>Слайд 2</vt:lpstr>
      <vt:lpstr>Слайд 3</vt:lpstr>
      <vt:lpstr>Бурычлар:</vt:lpstr>
      <vt:lpstr>Эшнең структур төзелеше</vt:lpstr>
      <vt:lpstr> </vt:lpstr>
      <vt:lpstr> </vt:lpstr>
      <vt:lpstr> 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Танзиля</dc:creator>
  <cp:lastModifiedBy>User</cp:lastModifiedBy>
  <cp:revision>32</cp:revision>
  <dcterms:created xsi:type="dcterms:W3CDTF">2014-04-05T12:03:50Z</dcterms:created>
  <dcterms:modified xsi:type="dcterms:W3CDTF">2021-10-25T06:20:47Z</dcterms:modified>
</cp:coreProperties>
</file>